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Open Sans Bold" panose="020B0604020202020204" charset="0"/>
      <p:regular r:id="rId18"/>
    </p:embeddedFont>
    <p:embeddedFont>
      <p:font typeface="Roboto Bold" panose="020B0604020202020204" charset="0"/>
      <p:regular r:id="rId19"/>
    </p:embeddedFont>
    <p:embeddedFont>
      <p:font typeface="Roboto" panose="020B0604020202020204" charset="0"/>
      <p:regular r:id="rId20"/>
    </p:embeddedFont>
    <p:embeddedFont>
      <p:font typeface="Roboto Bold Italics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1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53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6.png"/><Relationship Id="rId7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6.sv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9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2791" r="20361" b="2791"/>
          <a:stretch>
            <a:fillRect/>
          </a:stretch>
        </p:blipFill>
        <p:spPr>
          <a:xfrm>
            <a:off x="0" y="0"/>
            <a:ext cx="13011133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84034" y="4323239"/>
            <a:ext cx="14107780" cy="174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92"/>
              </a:lnSpc>
            </a:pPr>
            <a:r>
              <a:rPr lang="en-US" sz="12174">
                <a:solidFill>
                  <a:srgbClr val="FFFFFF"/>
                </a:solidFill>
                <a:latin typeface="Roboto Bold"/>
              </a:rPr>
              <a:t>Capture The Flag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23053" y="8757920"/>
            <a:ext cx="421427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Roboto"/>
              </a:rPr>
              <a:t>prepared by Alina Belaya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4311" y="5992336"/>
            <a:ext cx="818251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Roboto"/>
              </a:rPr>
              <a:t>Practicum at Samsung R&amp;D Institute Ukraine (SRK)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067" r="6518"/>
          <a:stretch>
            <a:fillRect/>
          </a:stretch>
        </p:blipFill>
        <p:spPr>
          <a:xfrm>
            <a:off x="7258457" y="0"/>
            <a:ext cx="11029543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4294" y="1104900"/>
            <a:ext cx="7263400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oboto Bold"/>
              </a:rPr>
              <a:t>Stego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4294" y="3342553"/>
            <a:ext cx="6257226" cy="120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475">
                <a:solidFill>
                  <a:srgbClr val="FFFFFF"/>
                </a:solidFill>
                <a:latin typeface="Roboto"/>
              </a:rPr>
              <a:t>Steganography is the art or practice of concealing a message, image, or file within another message, image, or file.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4294" y="5105400"/>
            <a:ext cx="6257226" cy="120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475">
                <a:solidFill>
                  <a:srgbClr val="FFFFFF"/>
                </a:solidFill>
                <a:latin typeface="Roboto"/>
              </a:rPr>
              <a:t>In the context of CTFs steganography usually involves finding the hints or flags that have been hidden with steganography.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029" t="36844" r="52708" b="58568"/>
          <a:stretch>
            <a:fillRect/>
          </a:stretch>
        </p:blipFill>
        <p:spPr>
          <a:xfrm>
            <a:off x="2331877" y="1458294"/>
            <a:ext cx="4277252" cy="7937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4708" y="2521220"/>
            <a:ext cx="5711590" cy="67370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7050" t="57878" r="49640" b="37960"/>
          <a:stretch>
            <a:fillRect/>
          </a:stretch>
        </p:blipFill>
        <p:spPr>
          <a:xfrm>
            <a:off x="10704545" y="3021777"/>
            <a:ext cx="4938302" cy="8283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8224313" y="2521220"/>
            <a:ext cx="1953814" cy="18248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50425" t="52866" r="24604"/>
          <a:stretch>
            <a:fillRect/>
          </a:stretch>
        </p:blipFill>
        <p:spPr>
          <a:xfrm>
            <a:off x="9648317" y="4572221"/>
            <a:ext cx="5079279" cy="51432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893146" flipH="1">
            <a:off x="14545051" y="3398472"/>
            <a:ext cx="3257158" cy="24835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14370" y="971550"/>
            <a:ext cx="14059261" cy="88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2"/>
              </a:lnSpc>
            </a:pPr>
            <a:r>
              <a:rPr lang="en-US" sz="5424">
                <a:solidFill>
                  <a:srgbClr val="FFFFFF"/>
                </a:solidFill>
                <a:latin typeface="Roboto Bold"/>
              </a:rPr>
              <a:t>Stego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9210675"/>
            <a:ext cx="2588183" cy="5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Bold Italics"/>
              </a:rPr>
              <a:t>Stego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24313" y="3244921"/>
            <a:ext cx="1839374" cy="35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sz="2132" dirty="0">
                <a:solidFill>
                  <a:srgbClr val="191B27"/>
                </a:solidFill>
                <a:latin typeface="Roboto Bold Italics"/>
              </a:rPr>
              <a:t>Metadata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05" r="24685"/>
          <a:stretch>
            <a:fillRect/>
          </a:stretch>
        </p:blipFill>
        <p:spPr>
          <a:xfrm>
            <a:off x="7470138" y="0"/>
            <a:ext cx="1081786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4294" y="1104900"/>
            <a:ext cx="7263400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oboto Bold"/>
              </a:rPr>
              <a:t>Misc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4294" y="3140350"/>
            <a:ext cx="6257226" cy="280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475">
                <a:solidFill>
                  <a:srgbClr val="FFFFFF"/>
                </a:solidFill>
                <a:latin typeface="Roboto"/>
              </a:rPr>
              <a:t>Many challenges in CTFs will be completely random and unprecedented, requiring simply logic, knowledge, and patience to be solved. There is no sure-fire way to prepare for these, but as you complete more CTFs you will be able to recognize and hopefully have more clues on how to solve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997" t="4617" r="10227" b="12742"/>
          <a:stretch>
            <a:fillRect/>
          </a:stretch>
        </p:blipFill>
        <p:spPr>
          <a:xfrm>
            <a:off x="3183406" y="2176099"/>
            <a:ext cx="3104232" cy="6418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081427" y="5130255"/>
            <a:ext cx="2291982" cy="11144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663840" y="2176099"/>
            <a:ext cx="5509791" cy="55097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14370" y="971550"/>
            <a:ext cx="14059261" cy="88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2"/>
              </a:lnSpc>
            </a:pPr>
            <a:r>
              <a:rPr lang="en-US" sz="5424">
                <a:solidFill>
                  <a:srgbClr val="FFFFFF"/>
                </a:solidFill>
                <a:latin typeface="Roboto Bold"/>
              </a:rPr>
              <a:t>Symbols Can Pretend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9210675"/>
            <a:ext cx="2588183" cy="5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Bold Italics"/>
              </a:rPr>
              <a:t>Misc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68607" y="3138938"/>
            <a:ext cx="2533830" cy="6392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1111111000110101101111111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1000001011100001101000001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1011101001111010101011101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1011101011000010101011101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1011101000011011101011101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1000001010101101101000001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1111111010101010101111111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0000000000000010000000000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1111101111111011110101010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0100100011010110011100001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0101011101001111001111111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1100110111101011111010001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1100111111000011011110011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1010110001110010111100111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1010001011000101001110111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1001100111100011000100010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1011011011011101111111001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0000000011110010100010001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1111111010100000101011111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1000001001001001100010000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1011101010000011111111010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1011101011111110111000111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1011101010100111011101001</a:t>
            </a:r>
          </a:p>
          <a:p>
            <a:pPr algn="just">
              <a:lnSpc>
                <a:spcPts val="1970"/>
              </a:lnSpc>
            </a:pPr>
            <a:r>
              <a:rPr lang="en-US" sz="1515" dirty="0">
                <a:solidFill>
                  <a:srgbClr val="FFFFFF"/>
                </a:solidFill>
              </a:rPr>
              <a:t>1000001010011011010100001</a:t>
            </a:r>
          </a:p>
          <a:p>
            <a:pPr algn="just">
              <a:lnSpc>
                <a:spcPts val="1970"/>
              </a:lnSpc>
              <a:spcBef>
                <a:spcPct val="0"/>
              </a:spcBef>
            </a:pPr>
            <a:r>
              <a:rPr lang="en-US" sz="1515" dirty="0">
                <a:solidFill>
                  <a:srgbClr val="FFFFFF"/>
                </a:solidFill>
              </a:rPr>
              <a:t>1111111011000010010001011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21237" y="8096207"/>
            <a:ext cx="7594997" cy="6134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7"/>
              </a:lnSpc>
            </a:pPr>
            <a:r>
              <a:rPr lang="en-US" sz="3598" dirty="0">
                <a:solidFill>
                  <a:srgbClr val="191B27"/>
                </a:solidFill>
                <a:latin typeface="Open Sans Bold"/>
              </a:rPr>
              <a:t>CTF_FLAG{QR_C0d3_IS_S0_S1mpl3}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925" y="3460192"/>
            <a:ext cx="6909497" cy="47186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4675" t="37039" r="48368" b="59036"/>
          <a:stretch>
            <a:fillRect/>
          </a:stretch>
        </p:blipFill>
        <p:spPr>
          <a:xfrm>
            <a:off x="1843446" y="2577165"/>
            <a:ext cx="5284454" cy="6559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1048470">
            <a:off x="8098537" y="3074346"/>
            <a:ext cx="1349603" cy="12605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36747" t="49512" r="48329" b="46045"/>
          <a:stretch>
            <a:fillRect/>
          </a:stretch>
        </p:blipFill>
        <p:spPr>
          <a:xfrm>
            <a:off x="9634044" y="3166647"/>
            <a:ext cx="3269955" cy="5222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58266">
            <a:off x="13047128" y="2797525"/>
            <a:ext cx="1349603" cy="126052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98459" y="3192212"/>
            <a:ext cx="3128196" cy="4616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586" dirty="0">
                <a:solidFill>
                  <a:srgbClr val="191B27"/>
                </a:solidFill>
                <a:latin typeface="Open Sans Bold"/>
              </a:rPr>
              <a:t>pass: </a:t>
            </a:r>
            <a:r>
              <a:rPr lang="en-US" sz="2586" dirty="0" smtClean="0">
                <a:solidFill>
                  <a:srgbClr val="191B27"/>
                </a:solidFill>
                <a:latin typeface="Open Sans Bold"/>
              </a:rPr>
              <a:t>gHk4tE3dWr</a:t>
            </a:r>
            <a:endParaRPr lang="en-US" sz="2586" dirty="0">
              <a:solidFill>
                <a:srgbClr val="191B27"/>
              </a:solidFill>
              <a:latin typeface="Open Sans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H="1">
            <a:off x="14626454" y="3711929"/>
            <a:ext cx="2976871" cy="2269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l="51577" t="41422" r="25883" b="14813"/>
          <a:stretch>
            <a:fillRect/>
          </a:stretch>
        </p:blipFill>
        <p:spPr>
          <a:xfrm>
            <a:off x="9634044" y="4627075"/>
            <a:ext cx="4884887" cy="508842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14370" y="971550"/>
            <a:ext cx="14059261" cy="88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2"/>
              </a:lnSpc>
            </a:pPr>
            <a:r>
              <a:rPr lang="en-US" sz="5424">
                <a:solidFill>
                  <a:srgbClr val="FFFFFF"/>
                </a:solidFill>
                <a:latin typeface="Roboto Bold"/>
              </a:rPr>
              <a:t>Lunch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9210675"/>
            <a:ext cx="2588183" cy="5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Bold Italics"/>
              </a:rPr>
              <a:t>Misc</a:t>
            </a:r>
          </a:p>
        </p:txBody>
      </p:sp>
      <p:sp>
        <p:nvSpPr>
          <p:cNvPr id="12" name="TextBox 12"/>
          <p:cNvSpPr txBox="1"/>
          <p:nvPr/>
        </p:nvSpPr>
        <p:spPr>
          <a:xfrm rot="-1048470">
            <a:off x="8096662" y="3585421"/>
            <a:ext cx="1270554" cy="253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4"/>
              </a:lnSpc>
              <a:spcBef>
                <a:spcPct val="0"/>
              </a:spcBef>
            </a:pPr>
            <a:r>
              <a:rPr lang="en-US" sz="1472" dirty="0">
                <a:solidFill>
                  <a:srgbClr val="191B27"/>
                </a:solidFill>
                <a:latin typeface="Roboto Bold Italics"/>
              </a:rPr>
              <a:t>Metadata</a:t>
            </a:r>
          </a:p>
        </p:txBody>
      </p:sp>
      <p:sp>
        <p:nvSpPr>
          <p:cNvPr id="13" name="TextBox 13"/>
          <p:cNvSpPr txBox="1"/>
          <p:nvPr/>
        </p:nvSpPr>
        <p:spPr>
          <a:xfrm rot="-58266">
            <a:off x="13045003" y="3296537"/>
            <a:ext cx="1270554" cy="253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4"/>
              </a:lnSpc>
              <a:spcBef>
                <a:spcPct val="0"/>
              </a:spcBef>
            </a:pPr>
            <a:r>
              <a:rPr lang="en-US" sz="1472" dirty="0">
                <a:solidFill>
                  <a:srgbClr val="191B27"/>
                </a:solidFill>
                <a:latin typeface="Roboto Bold Italics"/>
              </a:rPr>
              <a:t>Base64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50609" y="2060879"/>
            <a:ext cx="456464" cy="456464"/>
            <a:chOff x="0" y="0"/>
            <a:chExt cx="608619" cy="608619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0" y="0"/>
              <a:ext cx="608619" cy="608619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641E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10800000">
              <a:off x="223394" y="223394"/>
              <a:ext cx="161831" cy="161831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1639441" y="4628039"/>
            <a:ext cx="5806092" cy="1097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42"/>
              </a:lnSpc>
            </a:pPr>
            <a:r>
              <a:rPr lang="en-US" sz="7675">
                <a:solidFill>
                  <a:srgbClr val="FFFFFF"/>
                </a:solidFill>
                <a:latin typeface="Roboto Bold"/>
              </a:rPr>
              <a:t>Achievments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0114" y="1821372"/>
            <a:ext cx="5360448" cy="86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6"/>
              </a:lnSpc>
            </a:pPr>
            <a:r>
              <a:rPr lang="en-US" sz="2433" dirty="0">
                <a:solidFill>
                  <a:srgbClr val="FFFFFF"/>
                </a:solidFill>
                <a:latin typeface="Roboto"/>
              </a:rPr>
              <a:t>QUICK LOOK INTO CRYPTOGRAPHY, STEGANOGRAPHY, OSINT, RE ETC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50609" y="3531281"/>
            <a:ext cx="456464" cy="456464"/>
            <a:chOff x="0" y="0"/>
            <a:chExt cx="608619" cy="608619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0" y="0"/>
              <a:ext cx="608619" cy="608619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641E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223394" y="223394"/>
              <a:ext cx="161831" cy="161831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11150114" y="3507759"/>
            <a:ext cx="5360448" cy="43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6"/>
              </a:lnSpc>
            </a:pPr>
            <a:r>
              <a:rPr lang="en-US" sz="2433" dirty="0">
                <a:solidFill>
                  <a:srgbClr val="FFFFFF"/>
                </a:solidFill>
                <a:latin typeface="Roboto"/>
              </a:rPr>
              <a:t>COMMUNICATION SKILLS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750609" y="5001684"/>
            <a:ext cx="456464" cy="456464"/>
            <a:chOff x="0" y="0"/>
            <a:chExt cx="608619" cy="608619"/>
          </a:xfrm>
        </p:grpSpPr>
        <p:grpSp>
          <p:nvGrpSpPr>
            <p:cNvPr id="16" name="Group 16"/>
            <p:cNvGrpSpPr/>
            <p:nvPr/>
          </p:nvGrpSpPr>
          <p:grpSpPr>
            <a:xfrm rot="-10800000">
              <a:off x="0" y="0"/>
              <a:ext cx="608619" cy="608619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641E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223394" y="223394"/>
              <a:ext cx="161831" cy="161831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0" name="TextBox 20"/>
          <p:cNvSpPr txBox="1"/>
          <p:nvPr/>
        </p:nvSpPr>
        <p:spPr>
          <a:xfrm>
            <a:off x="11150114" y="4762177"/>
            <a:ext cx="5360448" cy="86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6"/>
              </a:lnSpc>
            </a:pPr>
            <a:r>
              <a:rPr lang="en-US" sz="2433" dirty="0">
                <a:solidFill>
                  <a:srgbClr val="FFFFFF"/>
                </a:solidFill>
                <a:latin typeface="Roboto"/>
              </a:rPr>
              <a:t>EXPERIENCE IN SOLVING DIFFERENT CTF TASKS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750609" y="6472087"/>
            <a:ext cx="456464" cy="456464"/>
            <a:chOff x="0" y="0"/>
            <a:chExt cx="608619" cy="608619"/>
          </a:xfrm>
        </p:grpSpPr>
        <p:grpSp>
          <p:nvGrpSpPr>
            <p:cNvPr id="22" name="Group 22"/>
            <p:cNvGrpSpPr/>
            <p:nvPr/>
          </p:nvGrpSpPr>
          <p:grpSpPr>
            <a:xfrm rot="-10800000">
              <a:off x="0" y="0"/>
              <a:ext cx="608619" cy="608619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641E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223394" y="223394"/>
              <a:ext cx="161831" cy="161831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6" name="TextBox 26"/>
          <p:cNvSpPr txBox="1"/>
          <p:nvPr/>
        </p:nvSpPr>
        <p:spPr>
          <a:xfrm>
            <a:off x="11150114" y="6448564"/>
            <a:ext cx="5360448" cy="43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6"/>
              </a:lnSpc>
            </a:pPr>
            <a:r>
              <a:rPr lang="en-US" sz="2433" dirty="0">
                <a:solidFill>
                  <a:srgbClr val="FFFFFF"/>
                </a:solidFill>
                <a:latin typeface="Roboto"/>
              </a:rPr>
              <a:t>THINKING IN AN ORIGINAL WAY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750609" y="7942489"/>
            <a:ext cx="456464" cy="456464"/>
            <a:chOff x="0" y="0"/>
            <a:chExt cx="608619" cy="608619"/>
          </a:xfrm>
        </p:grpSpPr>
        <p:grpSp>
          <p:nvGrpSpPr>
            <p:cNvPr id="28" name="Group 28"/>
            <p:cNvGrpSpPr/>
            <p:nvPr/>
          </p:nvGrpSpPr>
          <p:grpSpPr>
            <a:xfrm rot="-10800000">
              <a:off x="0" y="0"/>
              <a:ext cx="608619" cy="608619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641E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 rot="-10800000">
              <a:off x="223394" y="223394"/>
              <a:ext cx="161831" cy="161831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32" name="TextBox 32"/>
          <p:cNvSpPr txBox="1"/>
          <p:nvPr/>
        </p:nvSpPr>
        <p:spPr>
          <a:xfrm>
            <a:off x="11150114" y="7918967"/>
            <a:ext cx="5360448" cy="43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6"/>
              </a:lnSpc>
            </a:pPr>
            <a:r>
              <a:rPr lang="en-US" sz="2433" dirty="0">
                <a:solidFill>
                  <a:srgbClr val="FFFFFF"/>
                </a:solidFill>
                <a:latin typeface="Roboto"/>
              </a:rPr>
              <a:t>IMPROVED SEARCHING SKILLS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20" grpId="0"/>
      <p:bldP spid="26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610" r="56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90110" y="4460875"/>
            <a:ext cx="14107780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0000">
                <a:solidFill>
                  <a:srgbClr val="FFFFFF"/>
                </a:solidFill>
                <a:latin typeface="Roboto Bold"/>
              </a:rPr>
              <a:t>Thank you for attention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433923" cy="49195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" y="5320428"/>
            <a:ext cx="7433923" cy="55754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" y="4209128"/>
            <a:ext cx="7669779" cy="1420760"/>
          </a:xfrm>
          <a:prstGeom prst="rect">
            <a:avLst/>
          </a:prstGeom>
          <a:solidFill>
            <a:srgbClr val="191B27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95"/>
              </a:lnSpc>
            </a:pPr>
            <a:r>
              <a:rPr lang="en-US" sz="9905" dirty="0">
                <a:solidFill>
                  <a:srgbClr val="FFFFFF"/>
                </a:solidFill>
                <a:latin typeface="Roboto Bold"/>
              </a:rPr>
              <a:t> What is CTF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26200" y="1878832"/>
            <a:ext cx="6999013" cy="209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5"/>
              </a:lnSpc>
            </a:pPr>
            <a:r>
              <a:rPr lang="en-US" sz="2375">
                <a:solidFill>
                  <a:srgbClr val="FFFFFF"/>
                </a:solidFill>
                <a:latin typeface="Roboto"/>
              </a:rPr>
              <a:t>CTF (Capture The Flag) is a kind of information security competition that challenges contestants to solve a variety of tasks. In these challenges, the contestant is usually asked to find a specific piece of text that may be hidden somewhere.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26200" y="4612455"/>
            <a:ext cx="6999013" cy="251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5"/>
              </a:lnSpc>
            </a:pPr>
            <a:r>
              <a:rPr lang="en-US" sz="2375">
                <a:solidFill>
                  <a:srgbClr val="FFFFFF"/>
                </a:solidFill>
                <a:latin typeface="Roboto"/>
              </a:rPr>
              <a:t>CTFs can be played as an individual or in teams. Also, it`s worth mentioning that CTFs are available to everyone. Many challenges do not require programming knowledge and are simply a matter of problem solving and creative thinking.</a:t>
            </a:r>
          </a:p>
          <a:p>
            <a:pPr algn="just">
              <a:lnSpc>
                <a:spcPts val="3325"/>
              </a:lnSpc>
            </a:pPr>
            <a:endParaRPr lang="en-US" sz="2375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26200" y="7273124"/>
            <a:ext cx="699901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5"/>
              </a:lnSpc>
            </a:pPr>
            <a:r>
              <a:rPr lang="en-US" sz="2375" dirty="0">
                <a:solidFill>
                  <a:srgbClr val="FFFFFF"/>
                </a:solidFill>
                <a:latin typeface="Roboto"/>
              </a:rPr>
              <a:t>The game is based on the traditional outdoor sport of the same name.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26443" y="0"/>
            <a:ext cx="10961557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4294" y="1104900"/>
            <a:ext cx="7263400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oboto Bold"/>
              </a:rPr>
              <a:t>OSINT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4294" y="3136583"/>
            <a:ext cx="6257226" cy="400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475">
                <a:solidFill>
                  <a:srgbClr val="FFFFFF"/>
                </a:solidFill>
                <a:latin typeface="Roboto"/>
              </a:rPr>
              <a:t>Open source intelligence, also known as OSINT, refers to the gathering of information from publicly available sources, such as:</a:t>
            </a:r>
          </a:p>
          <a:p>
            <a:pPr algn="just">
              <a:lnSpc>
                <a:spcPts val="3217"/>
              </a:lnSpc>
            </a:pPr>
            <a:endParaRPr lang="en-US" sz="2475">
              <a:solidFill>
                <a:srgbClr val="FFFFFF"/>
              </a:solidFill>
              <a:latin typeface="Roboto"/>
            </a:endParaRPr>
          </a:p>
          <a:p>
            <a:pPr marL="534352" lvl="1" indent="-267176" algn="just">
              <a:lnSpc>
                <a:spcPts val="3217"/>
              </a:lnSpc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Roboto"/>
              </a:rPr>
              <a:t>Media</a:t>
            </a:r>
          </a:p>
          <a:p>
            <a:pPr marL="534352" lvl="1" indent="-267176" algn="just">
              <a:lnSpc>
                <a:spcPts val="3217"/>
              </a:lnSpc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Roboto"/>
              </a:rPr>
              <a:t>Internet</a:t>
            </a:r>
          </a:p>
          <a:p>
            <a:pPr marL="534352" lvl="1" indent="-267176" algn="just">
              <a:lnSpc>
                <a:spcPts val="3217"/>
              </a:lnSpc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Roboto"/>
              </a:rPr>
              <a:t>Public government data</a:t>
            </a:r>
          </a:p>
          <a:p>
            <a:pPr marL="534352" lvl="1" indent="-267176" algn="just">
              <a:lnSpc>
                <a:spcPts val="3217"/>
              </a:lnSpc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Roboto"/>
              </a:rPr>
              <a:t>Professional and academic publications</a:t>
            </a:r>
          </a:p>
          <a:p>
            <a:pPr marL="534352" lvl="1" indent="-267176" algn="just">
              <a:lnSpc>
                <a:spcPts val="3217"/>
              </a:lnSpc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Roboto"/>
              </a:rPr>
              <a:t>Commercial data</a:t>
            </a:r>
          </a:p>
          <a:p>
            <a:pPr marL="534352" lvl="1" indent="-267176" algn="just">
              <a:lnSpc>
                <a:spcPts val="3217"/>
              </a:lnSpc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Roboto"/>
              </a:rPr>
              <a:t>Grey literature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9019" y="3699384"/>
            <a:ext cx="6118716" cy="38201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1275" r="28360" b="77374"/>
          <a:stretch>
            <a:fillRect/>
          </a:stretch>
        </p:blipFill>
        <p:spPr>
          <a:xfrm>
            <a:off x="8073617" y="3177167"/>
            <a:ext cx="9640640" cy="8194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6482" t="36051" r="52214" b="50000"/>
          <a:stretch>
            <a:fillRect/>
          </a:stretch>
        </p:blipFill>
        <p:spPr>
          <a:xfrm>
            <a:off x="8402197" y="6095431"/>
            <a:ext cx="8108559" cy="284820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85192">
            <a:off x="6341569" y="3784440"/>
            <a:ext cx="1829376" cy="8895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5238189">
            <a:off x="11283840" y="4486407"/>
            <a:ext cx="1829376" cy="8895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524875" y="6877050"/>
            <a:ext cx="2895600" cy="571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14370" y="962025"/>
            <a:ext cx="14059261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Roboto Bold"/>
              </a:rPr>
              <a:t>Server IP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168" y="9210675"/>
            <a:ext cx="1089065" cy="5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Bold Italics"/>
              </a:rPr>
              <a:t>OSINT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5049" t="26017" r="36026" b="49124"/>
          <a:stretch>
            <a:fillRect/>
          </a:stretch>
        </p:blipFill>
        <p:spPr>
          <a:xfrm>
            <a:off x="1230903" y="1881505"/>
            <a:ext cx="4345983" cy="20036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494063">
            <a:off x="5920618" y="2256953"/>
            <a:ext cx="2291982" cy="11144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29978" t="25667" r="23817" b="60677"/>
          <a:stretch>
            <a:fillRect/>
          </a:stretch>
        </p:blipFill>
        <p:spPr>
          <a:xfrm>
            <a:off x="8673768" y="2138807"/>
            <a:ext cx="8138782" cy="12902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21150" t="22866" r="58001" b="6410"/>
          <a:stretch>
            <a:fillRect/>
          </a:stretch>
        </p:blipFill>
        <p:spPr>
          <a:xfrm>
            <a:off x="11621006" y="3712185"/>
            <a:ext cx="3298851" cy="60033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8004169">
            <a:off x="14962901" y="4153103"/>
            <a:ext cx="2130700" cy="10360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l="79750" t="18443" r="2889" b="22807"/>
          <a:stretch>
            <a:fillRect/>
          </a:stretch>
        </p:blipFill>
        <p:spPr>
          <a:xfrm>
            <a:off x="5180773" y="4069336"/>
            <a:ext cx="3265626" cy="59286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10414510">
            <a:off x="8969566" y="6195816"/>
            <a:ext cx="2130700" cy="10360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543675" y="8020050"/>
            <a:ext cx="1905000" cy="31432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14370" y="962025"/>
            <a:ext cx="14059261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Roboto Bold"/>
              </a:rPr>
              <a:t>CEO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4168" y="9210675"/>
            <a:ext cx="1089065" cy="5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Bold Italics"/>
              </a:rPr>
              <a:t>OSINT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558" t="25908" r="36026" b="43413"/>
          <a:stretch>
            <a:fillRect/>
          </a:stretch>
        </p:blipFill>
        <p:spPr>
          <a:xfrm>
            <a:off x="1028700" y="2051193"/>
            <a:ext cx="5818112" cy="32552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5625999"/>
            <a:ext cx="6950226" cy="33795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5699072" y="7730915"/>
            <a:ext cx="1644685" cy="127463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3546419">
            <a:off x="6411274" y="6661297"/>
            <a:ext cx="3172372" cy="0"/>
          </a:xfrm>
          <a:prstGeom prst="line">
            <a:avLst/>
          </a:prstGeom>
          <a:ln w="47625" cap="rnd">
            <a:solidFill>
              <a:srgbClr val="FF1616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26185" y="2386387"/>
            <a:ext cx="8733115" cy="26199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l="15761" t="54361" r="36908" b="23985"/>
          <a:stretch>
            <a:fillRect/>
          </a:stretch>
        </p:blipFill>
        <p:spPr>
          <a:xfrm>
            <a:off x="8370573" y="6872443"/>
            <a:ext cx="9680470" cy="2375886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5328972">
            <a:off x="11748709" y="5857895"/>
            <a:ext cx="1750160" cy="0"/>
          </a:xfrm>
          <a:prstGeom prst="line">
            <a:avLst/>
          </a:prstGeom>
          <a:ln w="47625" cap="rnd">
            <a:solidFill>
              <a:srgbClr val="FF1616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516350" y="7867650"/>
            <a:ext cx="1562100" cy="28575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14370" y="971550"/>
            <a:ext cx="14059261" cy="88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2"/>
              </a:lnSpc>
            </a:pPr>
            <a:r>
              <a:rPr lang="en-US" sz="5424">
                <a:solidFill>
                  <a:srgbClr val="FFFFFF"/>
                </a:solidFill>
                <a:latin typeface="Roboto Bold"/>
              </a:rPr>
              <a:t>Exhibition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4168" y="9210675"/>
            <a:ext cx="1089065" cy="5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Bold Italics"/>
              </a:rPr>
              <a:t>OSINT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20940" y="0"/>
            <a:ext cx="1498804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4294" y="1104900"/>
            <a:ext cx="7263400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oboto Bold"/>
              </a:rPr>
              <a:t>Crypto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4294" y="3536633"/>
            <a:ext cx="6257226" cy="160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475">
                <a:solidFill>
                  <a:srgbClr val="FFFFFF"/>
                </a:solidFill>
                <a:latin typeface="Roboto"/>
              </a:rPr>
              <a:t>Cryptography is the study of secure communications techniques that allow only the sender and intended recipient of a message to view its contents.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4294" y="5656185"/>
            <a:ext cx="6257226" cy="120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475">
                <a:solidFill>
                  <a:srgbClr val="FFFFFF"/>
                </a:solidFill>
                <a:latin typeface="Roboto"/>
              </a:rPr>
              <a:t>In the case of CTFs, the goal is usually to crack or clone cryptographic objects or algorithms to reach the flag.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729" t="36837" r="37156" b="55317"/>
          <a:stretch>
            <a:fillRect/>
          </a:stretch>
        </p:blipFill>
        <p:spPr>
          <a:xfrm>
            <a:off x="858602" y="2751773"/>
            <a:ext cx="8179371" cy="12242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3583892" y="4445928"/>
            <a:ext cx="2749211" cy="25677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34887" t="37005" r="35610" b="50790"/>
          <a:stretch>
            <a:fillRect/>
          </a:stretch>
        </p:blipFill>
        <p:spPr>
          <a:xfrm>
            <a:off x="9766013" y="2751773"/>
            <a:ext cx="7225095" cy="16034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2081343" y="971550"/>
            <a:ext cx="14059261" cy="88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2"/>
              </a:lnSpc>
            </a:pPr>
            <a:r>
              <a:rPr lang="en-US" sz="5424">
                <a:solidFill>
                  <a:srgbClr val="FFFFFF"/>
                </a:solidFill>
                <a:latin typeface="Roboto Bold"/>
              </a:rPr>
              <a:t>Basic Thing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6423" y="9210675"/>
            <a:ext cx="2588183" cy="5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Bold Italics"/>
              </a:rPr>
              <a:t>Simple Crypto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48930" y="971550"/>
            <a:ext cx="14059261" cy="88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2"/>
              </a:lnSpc>
            </a:pPr>
            <a:r>
              <a:rPr lang="en-US" sz="5424">
                <a:solidFill>
                  <a:srgbClr val="FFFFFF"/>
                </a:solidFill>
                <a:latin typeface="Roboto Bold"/>
              </a:rPr>
              <a:t>Basic Thing 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54196" y="5838879"/>
            <a:ext cx="2588183" cy="5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191B27"/>
                </a:solidFill>
                <a:latin typeface="Roboto Bold Italics"/>
              </a:rPr>
              <a:t>Base64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933" y="7486470"/>
            <a:ext cx="7956709" cy="6134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7"/>
              </a:lnSpc>
            </a:pPr>
            <a:r>
              <a:rPr lang="en-US" sz="3598" dirty="0">
                <a:solidFill>
                  <a:srgbClr val="191B27"/>
                </a:solidFill>
                <a:latin typeface="Open Sans Bold"/>
              </a:rPr>
              <a:t>th1s_one_was_pretty_easy_to_s0lve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2003955" y="4602623"/>
            <a:ext cx="2749211" cy="25677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380099" y="5691709"/>
            <a:ext cx="1996923" cy="115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9"/>
              </a:lnSpc>
            </a:pPr>
            <a:r>
              <a:rPr lang="en-US" sz="2314" dirty="0">
                <a:solidFill>
                  <a:srgbClr val="191B27"/>
                </a:solidFill>
                <a:latin typeface="Roboto Bold Italics"/>
              </a:rPr>
              <a:t>Decimal</a:t>
            </a:r>
          </a:p>
          <a:p>
            <a:pPr algn="ctr">
              <a:lnSpc>
                <a:spcPts val="3009"/>
              </a:lnSpc>
            </a:pPr>
            <a:r>
              <a:rPr lang="en-US" sz="2314" dirty="0">
                <a:solidFill>
                  <a:srgbClr val="191B27"/>
                </a:solidFill>
                <a:latin typeface="Roboto Bold Italics"/>
              </a:rPr>
              <a:t>+</a:t>
            </a:r>
          </a:p>
          <a:p>
            <a:pPr algn="ctr">
              <a:lnSpc>
                <a:spcPts val="3009"/>
              </a:lnSpc>
              <a:spcBef>
                <a:spcPct val="0"/>
              </a:spcBef>
            </a:pPr>
            <a:r>
              <a:rPr lang="en-US" sz="2314" dirty="0">
                <a:solidFill>
                  <a:srgbClr val="191B27"/>
                </a:solidFill>
                <a:latin typeface="Roboto Bold Italics"/>
              </a:rPr>
              <a:t>ROT13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27139" y="7486470"/>
            <a:ext cx="7502843" cy="6134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7"/>
              </a:lnSpc>
            </a:pPr>
            <a:r>
              <a:rPr lang="en-US" sz="3598" dirty="0">
                <a:solidFill>
                  <a:srgbClr val="191B27"/>
                </a:solidFill>
                <a:latin typeface="Open Sans Bold"/>
              </a:rPr>
              <a:t>E@cH_LetteR_H@S_0Wn_NumB3R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120670">
            <a:off x="7068985" y="4399785"/>
            <a:ext cx="2749211" cy="25677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34811" t="36995" r="37084" b="55648"/>
          <a:stretch>
            <a:fillRect/>
          </a:stretch>
        </p:blipFill>
        <p:spPr>
          <a:xfrm>
            <a:off x="466423" y="2655528"/>
            <a:ext cx="8179371" cy="11484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14370" y="971550"/>
            <a:ext cx="14059261" cy="88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2"/>
              </a:lnSpc>
            </a:pPr>
            <a:r>
              <a:rPr lang="en-US" sz="5424">
                <a:solidFill>
                  <a:srgbClr val="FFFFFF"/>
                </a:solidFill>
                <a:latin typeface="Roboto Bold"/>
              </a:rPr>
              <a:t>Basic Crypto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423" y="9210675"/>
            <a:ext cx="1647947" cy="5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Bold Italics"/>
              </a:rPr>
              <a:t>Crypto</a:t>
            </a:r>
          </a:p>
        </p:txBody>
      </p:sp>
      <p:sp>
        <p:nvSpPr>
          <p:cNvPr id="6" name="TextBox 6"/>
          <p:cNvSpPr txBox="1"/>
          <p:nvPr/>
        </p:nvSpPr>
        <p:spPr>
          <a:xfrm rot="3023386">
            <a:off x="7084155" y="5206156"/>
            <a:ext cx="2424965" cy="93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4"/>
              </a:lnSpc>
              <a:spcBef>
                <a:spcPct val="0"/>
              </a:spcBef>
            </a:pPr>
            <a:r>
              <a:rPr lang="en-US" sz="2810" dirty="0">
                <a:solidFill>
                  <a:srgbClr val="191B27"/>
                </a:solidFill>
                <a:latin typeface="Roboto Bold Italics"/>
              </a:rPr>
              <a:t>Caesarian Shift rot7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3453" y="7565424"/>
            <a:ext cx="7159228" cy="6134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7"/>
              </a:lnSpc>
            </a:pPr>
            <a:r>
              <a:rPr lang="en-US" sz="3598" dirty="0" err="1">
                <a:solidFill>
                  <a:srgbClr val="191B27"/>
                </a:solidFill>
                <a:latin typeface="Open Sans Bold"/>
              </a:rPr>
              <a:t>ThisIsNotClassicalCaesarCipher</a:t>
            </a:r>
            <a:endParaRPr lang="en-US" sz="3598" dirty="0">
              <a:solidFill>
                <a:srgbClr val="191B27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411</Words>
  <Application>Microsoft Office PowerPoint</Application>
  <PresentationFormat>Произвольный</PresentationFormat>
  <Paragraphs>86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Open Sans Bold</vt:lpstr>
      <vt:lpstr>Roboto Bold</vt:lpstr>
      <vt:lpstr>Roboto</vt:lpstr>
      <vt:lpstr>Roboto Bold Italics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Capture The Flag</dc:title>
  <cp:lastModifiedBy>User</cp:lastModifiedBy>
  <cp:revision>4</cp:revision>
  <dcterms:created xsi:type="dcterms:W3CDTF">2006-08-16T00:00:00Z</dcterms:created>
  <dcterms:modified xsi:type="dcterms:W3CDTF">2022-02-11T19:42:16Z</dcterms:modified>
  <dc:identifier>DAE3_EuclbI</dc:identifier>
</cp:coreProperties>
</file>